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304" r:id="rId4"/>
    <p:sldId id="314" r:id="rId5"/>
    <p:sldId id="315" r:id="rId6"/>
    <p:sldId id="316" r:id="rId7"/>
    <p:sldId id="317" r:id="rId8"/>
    <p:sldId id="318" r:id="rId9"/>
    <p:sldId id="320" r:id="rId10"/>
    <p:sldId id="305" r:id="rId11"/>
    <p:sldId id="319" r:id="rId12"/>
    <p:sldId id="321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FB"/>
    <a:srgbClr val="80BF44"/>
    <a:srgbClr val="004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Reactor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05579"/>
              </p:ext>
            </p:extLst>
          </p:nvPr>
        </p:nvGraphicFramePr>
        <p:xfrm>
          <a:off x="684101" y="3932304"/>
          <a:ext cx="10165703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(length, diameter: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Reactor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calculate(feedstock: 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Выполняет расчет процесса каталитического риформинга для одного реактора. Возвращает объект класса </a:t>
                      </a:r>
                      <a:r>
                        <a:rPr lang="en-US" dirty="0"/>
                        <a:t>Flow.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F317FBC-1239-4A9E-9E30-E9C58AE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13536"/>
              </p:ext>
            </p:extLst>
          </p:nvPr>
        </p:nvGraphicFramePr>
        <p:xfrm>
          <a:off x="684101" y="1442337"/>
          <a:ext cx="1016570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Длина реактора, 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diameter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Диаметр реактора, м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 реактора,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процесса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77185"/>
              </p:ext>
            </p:extLst>
          </p:nvPr>
        </p:nvGraphicFramePr>
        <p:xfrm>
          <a:off x="831935" y="1430411"/>
          <a:ext cx="2669088" cy="49302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89696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>
                          <a:effectLst/>
                        </a:rPr>
                        <a:t>Сырье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ВСГ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0.0682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0.0857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0.1441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0.0926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0.9000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1278FA-6152-4695-BCA0-8D9C9E0B2F1E}"/>
              </a:ext>
            </a:extLst>
          </p:cNvPr>
          <p:cNvSpPr txBox="1"/>
          <p:nvPr/>
        </p:nvSpPr>
        <p:spPr>
          <a:xfrm>
            <a:off x="509402" y="947766"/>
            <a:ext cx="311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 сырья и ВСГ, </a:t>
            </a:r>
            <a:r>
              <a:rPr lang="ru-RU" dirty="0" err="1"/>
              <a:t>мас</a:t>
            </a:r>
            <a:r>
              <a:rPr lang="ru-RU" dirty="0"/>
              <a:t>. доли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E9DE3CD-0A6C-4C38-B44E-49DDBF8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8836"/>
              </p:ext>
            </p:extLst>
          </p:nvPr>
        </p:nvGraphicFramePr>
        <p:xfrm>
          <a:off x="4084876" y="1430411"/>
          <a:ext cx="2910909" cy="1104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763.15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Расход сырья, кг / ч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26600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ВСГ,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37</a:t>
                      </a:r>
                      <a:r>
                        <a:rPr lang="ru-RU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8262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7E7F7F-6B6F-4154-BF76-E0A8E075CC8F}"/>
              </a:ext>
            </a:extLst>
          </p:cNvPr>
          <p:cNvSpPr txBox="1"/>
          <p:nvPr/>
        </p:nvSpPr>
        <p:spPr>
          <a:xfrm>
            <a:off x="4084874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Технологические условия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14169-BAD2-4871-BDE5-FCE1010318D4}"/>
              </a:ext>
            </a:extLst>
          </p:cNvPr>
          <p:cNvSpPr txBox="1"/>
          <p:nvPr/>
        </p:nvSpPr>
        <p:spPr>
          <a:xfrm>
            <a:off x="4084874" y="2753024"/>
            <a:ext cx="301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Параметры греющего агента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663FD88-C2CA-499D-804A-AA88997D0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61741"/>
              </p:ext>
            </p:extLst>
          </p:nvPr>
        </p:nvGraphicFramePr>
        <p:xfrm>
          <a:off x="4138111" y="3174997"/>
          <a:ext cx="2910909" cy="883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800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потока,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390</a:t>
                      </a:r>
                      <a:r>
                        <a:rPr lang="en-US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9238A8-44EA-48DC-906B-7D9BD85A1DC6}"/>
              </a:ext>
            </a:extLst>
          </p:cNvPr>
          <p:cNvSpPr txBox="1"/>
          <p:nvPr/>
        </p:nvSpPr>
        <p:spPr>
          <a:xfrm>
            <a:off x="7324581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Реакторы риформинга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D1DC40F-44CE-4428-B20D-1B8C2E1E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03651"/>
              </p:ext>
            </p:extLst>
          </p:nvPr>
        </p:nvGraphicFramePr>
        <p:xfrm>
          <a:off x="7521879" y="1426592"/>
          <a:ext cx="4308952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167509737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Длина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4.902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Диаметр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2.438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605CB9-85F6-4FEC-A341-0F7B4C37C8A0}"/>
              </a:ext>
            </a:extLst>
          </p:cNvPr>
          <p:cNvSpPr txBox="1"/>
          <p:nvPr/>
        </p:nvSpPr>
        <p:spPr>
          <a:xfrm>
            <a:off x="7521879" y="2753024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Теплообменные аппараты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28299532-FF86-4B6F-9216-F3DF4C60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13787"/>
              </p:ext>
            </p:extLst>
          </p:nvPr>
        </p:nvGraphicFramePr>
        <p:xfrm>
          <a:off x="7521879" y="3230154"/>
          <a:ext cx="3645073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d_in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d_out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1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для расчета октанового числа </a:t>
            </a:r>
            <a:r>
              <a:rPr lang="ru-RU" sz="2400" dirty="0" err="1">
                <a:solidFill>
                  <a:schemeClr val="tx1"/>
                </a:solidFill>
              </a:rPr>
              <a:t>риформата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61099"/>
              </p:ext>
            </p:extLst>
          </p:nvPr>
        </p:nvGraphicFramePr>
        <p:xfrm>
          <a:off x="3858954" y="950825"/>
          <a:ext cx="3816000" cy="574460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72000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Компонент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RON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i</a:t>
                      </a:r>
                      <a:endParaRPr lang="ru-RU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MCP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3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17905"/>
            <a:ext cx="12192000" cy="542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9205900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Упрощенная блок-схема процесса каталитического риформинга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7" y="1598617"/>
            <a:ext cx="7130653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6CF89A-DBD9-423C-AAB1-CB9E175A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755607"/>
            <a:ext cx="8430768" cy="56966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94561B-E57F-4B0A-85A8-EE9475062537}"/>
              </a:ext>
            </a:extLst>
          </p:cNvPr>
          <p:cNvSpPr/>
          <p:nvPr/>
        </p:nvSpPr>
        <p:spPr>
          <a:xfrm>
            <a:off x="413974" y="6452292"/>
            <a:ext cx="1047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*</a:t>
            </a:r>
            <a:r>
              <a:rPr lang="en-US" sz="1400" dirty="0" err="1"/>
              <a:t>Ancheyta</a:t>
            </a:r>
            <a:r>
              <a:rPr lang="en-US" sz="1400" dirty="0"/>
              <a:t>, Jorge. Modeling and simulation of catalytic reactors for petroleum refining / Jorge </a:t>
            </a:r>
            <a:r>
              <a:rPr lang="en-US" sz="1400" dirty="0" err="1"/>
              <a:t>Ancheyta</a:t>
            </a:r>
            <a:r>
              <a:rPr lang="en-US" sz="1400" dirty="0"/>
              <a:t>. 2011.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5AFB9D2-7876-4074-AC2C-60368BC1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05591"/>
              </p:ext>
            </p:extLst>
          </p:nvPr>
        </p:nvGraphicFramePr>
        <p:xfrm>
          <a:off x="311310" y="1484566"/>
          <a:ext cx="11569380" cy="494162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0438">
                  <a:extLst>
                    <a:ext uri="{9D8B030D-6E8A-4147-A177-3AD203B41FA5}">
                      <a16:colId xmlns:a16="http://schemas.microsoft.com/office/drawing/2014/main" val="1376984880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30008339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23342671"/>
                    </a:ext>
                  </a:extLst>
                </a:gridCol>
                <a:gridCol w="656802">
                  <a:extLst>
                    <a:ext uri="{9D8B030D-6E8A-4147-A177-3AD203B41FA5}">
                      <a16:colId xmlns:a16="http://schemas.microsoft.com/office/drawing/2014/main" val="3392548202"/>
                    </a:ext>
                  </a:extLst>
                </a:gridCol>
                <a:gridCol w="531918">
                  <a:extLst>
                    <a:ext uri="{9D8B030D-6E8A-4147-A177-3AD203B41FA5}">
                      <a16:colId xmlns:a16="http://schemas.microsoft.com/office/drawing/2014/main" val="2314986713"/>
                    </a:ext>
                  </a:extLst>
                </a:gridCol>
                <a:gridCol w="354454">
                  <a:extLst>
                    <a:ext uri="{9D8B030D-6E8A-4147-A177-3AD203B41FA5}">
                      <a16:colId xmlns:a16="http://schemas.microsoft.com/office/drawing/2014/main" val="404572579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1178359068"/>
                    </a:ext>
                  </a:extLst>
                </a:gridCol>
                <a:gridCol w="913913">
                  <a:extLst>
                    <a:ext uri="{9D8B030D-6E8A-4147-A177-3AD203B41FA5}">
                      <a16:colId xmlns:a16="http://schemas.microsoft.com/office/drawing/2014/main" val="2409285209"/>
                    </a:ext>
                  </a:extLst>
                </a:gridCol>
                <a:gridCol w="850879">
                  <a:extLst>
                    <a:ext uri="{9D8B030D-6E8A-4147-A177-3AD203B41FA5}">
                      <a16:colId xmlns:a16="http://schemas.microsoft.com/office/drawing/2014/main" val="30659477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7746942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35998318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1902972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077804167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851830276"/>
                    </a:ext>
                  </a:extLst>
                </a:gridCol>
                <a:gridCol w="630934">
                  <a:extLst>
                    <a:ext uri="{9D8B030D-6E8A-4147-A177-3AD203B41FA5}">
                      <a16:colId xmlns:a16="http://schemas.microsoft.com/office/drawing/2014/main" val="4265884691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Ea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5326754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P11→N11+H2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60.9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P7+H2→P5+P2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N8→A8+3H2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0.215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7992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P7+H2→P4+P3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N8+H2→N7+P1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-57.9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102616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P6→N6+H2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N7+H2→P7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9129208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P6→MCP+H2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N7→A7+3H2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0.0788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204.93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99688758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P11+H2→P7+P4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P6+H2→P5+P1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10597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P11+H2→P6+P5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P6+H2→P4+P2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N6→A6+3H2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0.1368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206.18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1846492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P10→Nl0+H2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P6+H2→2P3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3015334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P5+H2→P4+P1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3619981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P5+H2→P3+P2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266157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A11+4H2→P11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7229254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Pl0+H2→P6+P4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N11→A11+3H2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0.6738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950962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Pl0+H2→2P5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-78.6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72132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P9→N9+H2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-68.54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A10+4H2→P10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-235.98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979457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-66.2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0040856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684576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P9+H2→P6+P3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N10→A10+3H2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0.3198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199.48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203919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P9+H2→P5+P4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A9+4H2→P9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80111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P8→N8+H2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-52.92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773640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895162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P8+H2→P6+P2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A8+4H2→P8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-238.41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6431267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P8+H2→P5+P3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N9→A9+3H2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0.2205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A8+H2→A7+P1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2169007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P8+H2→2P4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A7+4H2→P7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794326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P7→N7+H2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-46.24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A6+3H2→N6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-206.18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5763773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P7+H2→P6+P1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-36.7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073614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931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Кинетические и термодинамические параметры химических реакций процесса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399133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41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Свойства индивидуальных компонентов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180000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200" u="none" strike="noStrike" dirty="0">
                              <a:effectLst/>
                            </a:rPr>
                            <a:t> 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20682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03" marR="6103" marT="6103" marB="0" anchor="b">
                        <a:blipFill>
                          <a:blip r:embed="rId2"/>
                          <a:stretch>
                            <a:fillRect l="-125168" t="-14706" r="-25503" b="-24382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8983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9802"/>
              </p:ext>
            </p:extLst>
          </p:nvPr>
        </p:nvGraphicFramePr>
        <p:xfrm>
          <a:off x="909175" y="1481328"/>
          <a:ext cx="10165703" cy="481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Молярные концентрации, моль / 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pressure: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Давление потока, МПа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7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52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4283"/>
              </p:ext>
            </p:extLst>
          </p:nvPr>
        </p:nvGraphicFramePr>
        <p:xfrm>
          <a:off x="684102" y="1756384"/>
          <a:ext cx="10165703" cy="4211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3283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8373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0076FB"/>
                          </a:highlight>
                          <a:latin typeface="Courier New" panose="02070309020205020404" pitchFamily="49" charset="0"/>
                        </a:rPr>
                        <a:t>pressure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gas_separation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Возвращает последовательность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изменяя поток, для которого был вызван данный метод. Первый элемент возвращаемой последовательности – смесь УВ газов, образовавшихся при побочных реакциях процесса риформинга, второй элемент – ВСГ.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79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(Bi: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UConst.Bi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RON: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Возвращает октановое число потока по исследовательскому методу.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5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Функции для пересчета составов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650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молярные концентрации (моль / л):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CBB93-53F1-44D8-8CD0-EFA572C0BD34}"/>
              </a:ext>
            </a:extLst>
          </p:cNvPr>
          <p:cNvSpPr txBox="1"/>
          <p:nvPr/>
        </p:nvSpPr>
        <p:spPr>
          <a:xfrm>
            <a:off x="838200" y="3174036"/>
            <a:ext cx="538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молярных концентраций в массовые доли: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/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/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blipFill>
                <a:blip r:embed="rId5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/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2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Функция для расчета плотности идеального газа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идеального газа: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</a:t>
                </a:r>
                <a:r>
                  <a:rPr lang="en-US" dirty="0"/>
                  <a:t>; p – </a:t>
                </a:r>
                <a:r>
                  <a:rPr lang="ru-RU" dirty="0"/>
                  <a:t>давление, МПа; </a:t>
                </a:r>
                <a:br>
                  <a:rPr lang="en-US" dirty="0"/>
                </a:br>
                <a:r>
                  <a:rPr lang="en-US" dirty="0"/>
                  <a:t>R = 8.314, </a:t>
                </a:r>
                <a:r>
                  <a:rPr lang="ru-RU" dirty="0"/>
                  <a:t>Дж / (моль К).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blipFill>
                <a:blip r:embed="rId3"/>
                <a:stretch>
                  <a:fillRect l="-494" t="-4673" r="-494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9666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8751</TotalTime>
  <Words>2124</Words>
  <Application>Microsoft Office PowerPoint</Application>
  <PresentationFormat>Широкоэкранный</PresentationFormat>
  <Paragraphs>921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Системный анализ процессов химической технологии</vt:lpstr>
      <vt:lpstr>Упрощенная блок-схема процесса каталитического риформинга</vt:lpstr>
      <vt:lpstr>КИНЕТИЧЕСКАЯ МОДЕЛЬ ПРОЦЕССА РИФОРМИНГА</vt:lpstr>
      <vt:lpstr>КИНЕТИЧЕСКАЯ МОДЕЛЬ ПРОЦЕССА РИФОРМИНГА</vt:lpstr>
      <vt:lpstr>КИНЕТИЧЕСКАЯ МОДЕЛЬ ПРОЦЕССА РИФОРМИНГА</vt:lpstr>
      <vt:lpstr>Описание класса Flow</vt:lpstr>
      <vt:lpstr>Описание класса Flow</vt:lpstr>
      <vt:lpstr>Функции для пересчета составов</vt:lpstr>
      <vt:lpstr>Функция для расчета плотности идеального газа</vt:lpstr>
      <vt:lpstr>Описание класса Reactor</vt:lpstr>
      <vt:lpstr>Параметры процесса</vt:lpstr>
      <vt:lpstr>Параметры для расчета октанового числа риформата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158</cp:revision>
  <dcterms:created xsi:type="dcterms:W3CDTF">2020-11-19T09:51:55Z</dcterms:created>
  <dcterms:modified xsi:type="dcterms:W3CDTF">2021-03-23T04:58:23Z</dcterms:modified>
</cp:coreProperties>
</file>